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
  </p:notesMasterIdLst>
  <p:sldIdLst>
    <p:sldId id="256" r:id="rId2"/>
    <p:sldId id="270" r:id="rId3"/>
    <p:sldId id="257" r:id="rId4"/>
    <p:sldId id="258" r:id="rId5"/>
    <p:sldId id="273" r:id="rId6"/>
    <p:sldId id="261" r:id="rId7"/>
    <p:sldId id="272" r:id="rId8"/>
    <p:sldId id="271"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87659" autoAdjust="0"/>
  </p:normalViewPr>
  <p:slideViewPr>
    <p:cSldViewPr>
      <p:cViewPr varScale="1">
        <p:scale>
          <a:sx n="64" d="100"/>
          <a:sy n="64" d="100"/>
        </p:scale>
        <p:origin x="1584" y="78"/>
      </p:cViewPr>
      <p:guideLst>
        <p:guide orient="horz" pos="2160"/>
        <p:guide pos="2880"/>
      </p:guideLst>
    </p:cSldViewPr>
  </p:slideViewPr>
  <p:outlineViewPr>
    <p:cViewPr>
      <p:scale>
        <a:sx n="33" d="100"/>
        <a:sy n="33" d="100"/>
      </p:scale>
      <p:origin x="0" y="-165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108DA7-16FA-4E21-8071-3FD1D533962C}" type="datetimeFigureOut">
              <a:rPr lang="en-US" smtClean="0"/>
              <a:pPr/>
              <a:t>16-Jun-18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7E9D81-2C5F-427F-8C52-FE1B3DDA232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1</a:t>
            </a:fld>
            <a:endParaRPr lang="en-US"/>
          </a:p>
        </p:txBody>
      </p:sp>
    </p:spTree>
    <p:extLst>
      <p:ext uri="{BB962C8B-B14F-4D97-AF65-F5344CB8AC3E}">
        <p14:creationId xmlns:p14="http://schemas.microsoft.com/office/powerpoint/2010/main" val="780913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latin typeface="Times New Roman" panose="02020603050405020304" pitchFamily="18" charset="0"/>
                <a:cs typeface="Times New Roman" panose="02020603050405020304" pitchFamily="18" charset="0"/>
              </a:rPr>
              <a:t>The police force is tasked with performing administrative  services in conjunction with those highlighted above. From the previous census, statistics show that the City of Albans held a population of 6,392 people. The population density it manifested was around 135.4 per square mile. Therefore this is the current approximate number of people whose security is entrusted to the this police force department.</a:t>
            </a:r>
            <a:endParaRPr lang="en-US" sz="1200"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A7E9D81-2C5F-427F-8C52-FE1B3DDA232B}" type="slidenum">
              <a:rPr lang="en-US" smtClean="0"/>
              <a:pPr/>
              <a:t>2</a:t>
            </a:fld>
            <a:endParaRPr lang="en-US"/>
          </a:p>
        </p:txBody>
      </p:sp>
    </p:spTree>
    <p:extLst>
      <p:ext uri="{BB962C8B-B14F-4D97-AF65-F5344CB8AC3E}">
        <p14:creationId xmlns:p14="http://schemas.microsoft.com/office/powerpoint/2010/main" val="1965730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country</a:t>
            </a:r>
            <a:r>
              <a:rPr lang="en-US" baseline="0" dirty="0" smtClean="0"/>
              <a:t> has been facing economical challenges in the cost of living that has gradually risen over time. This, in other words means that the costs of basic products has risen. However, this particular department has failed. The salaries of these officers remain constant and therefore they are unable to fit in the rising situation of the economy. This basically means that the salaries paid to the officers are not in line with the  average national level.</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3</a:t>
            </a:fld>
            <a:endParaRPr lang="en-US"/>
          </a:p>
        </p:txBody>
      </p:sp>
    </p:spTree>
    <p:extLst>
      <p:ext uri="{BB962C8B-B14F-4D97-AF65-F5344CB8AC3E}">
        <p14:creationId xmlns:p14="http://schemas.microsoft.com/office/powerpoint/2010/main" val="1404101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anose="02020603050405020304" pitchFamily="18" charset="0"/>
                <a:cs typeface="Times New Roman" panose="02020603050405020304" pitchFamily="18" charset="0"/>
              </a:rPr>
              <a:t>Their disposable income is too little thus they worry about taking care of their families. The</a:t>
            </a:r>
            <a:r>
              <a:rPr lang="en-US" baseline="0" dirty="0" smtClean="0"/>
              <a:t> rise in the costs of commodities poses a challenge to the officers in buying them. They have too little to buy everything therefore they end up sacrificing one thing in order to afford the other. This in the end challenges their ability to execute their tasks effectively.</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4</a:t>
            </a:fld>
            <a:endParaRPr lang="en-US"/>
          </a:p>
        </p:txBody>
      </p:sp>
    </p:spTree>
    <p:extLst>
      <p:ext uri="{BB962C8B-B14F-4D97-AF65-F5344CB8AC3E}">
        <p14:creationId xmlns:p14="http://schemas.microsoft.com/office/powerpoint/2010/main" val="431180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a:t>
            </a:r>
            <a:r>
              <a:rPr lang="en-US" baseline="0" dirty="0" smtClean="0"/>
              <a:t>ccording to statistics released by the North American Industry Classification System in May 2018, the earnings of employees in other agencies in the non farm payroll increased. The graph above shows the increase in changes in earnings from 2008-2018 over a one month net change. By May 2018, </a:t>
            </a:r>
            <a:r>
              <a:rPr lang="en-US" baseline="0" dirty="0" err="1" smtClean="0"/>
              <a:t>thre</a:t>
            </a:r>
            <a:r>
              <a:rPr lang="en-US" baseline="0" dirty="0" smtClean="0"/>
              <a:t> was a 0.8 change in margin of the current earnings. This means that other agencies have increased their average national level earnings; basically what the City of </a:t>
            </a:r>
            <a:r>
              <a:rPr lang="en-US" baseline="0" dirty="0" err="1" smtClean="0"/>
              <a:t>St.Albans</a:t>
            </a:r>
            <a:r>
              <a:rPr lang="en-US" baseline="0" dirty="0" smtClean="0"/>
              <a:t> police force has not been able to do.</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officer might find it challenging to report to duty due to the poor economic situations at home. This means that the ability to even respond to emergency situations might</a:t>
            </a:r>
            <a:r>
              <a:rPr lang="en-US" baseline="0" dirty="0" smtClean="0"/>
              <a:t> be compromised. This is because they might not be within reach whenever such a situation occurs. The response rate could also end up being too slow.</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6</a:t>
            </a:fld>
            <a:endParaRPr lang="en-US"/>
          </a:p>
        </p:txBody>
      </p:sp>
    </p:spTree>
    <p:extLst>
      <p:ext uri="{BB962C8B-B14F-4D97-AF65-F5344CB8AC3E}">
        <p14:creationId xmlns:p14="http://schemas.microsoft.com/office/powerpoint/2010/main" val="391886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Two</a:t>
            </a:r>
            <a:r>
              <a:rPr lang="en-US" baseline="0" dirty="0" smtClean="0"/>
              <a:t> thirds of  public sector employees have a right to collective bargaining. Therefore this force, being a unionized force, should have a salary raise effected through collective bargaining negotiations by its union. </a:t>
            </a:r>
            <a:r>
              <a:rPr lang="en-US" dirty="0" smtClean="0"/>
              <a:t>If their</a:t>
            </a:r>
            <a:r>
              <a:rPr lang="en-US" baseline="0" dirty="0" smtClean="0"/>
              <a:t> salaries are increased to the average national level, this will enable them manage the high state of the economy. They will henceforth decently afford to take care of their families. They will from there have no reason to slow down or neglect their duties. An increase in their salaries will be a guarantee to an effective and efficient police force in the city.</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4EFE279-764D-4ED4-92F9-A260C58122F5}" type="datetimeFigureOut">
              <a:rPr lang="en-US" smtClean="0"/>
              <a:pPr/>
              <a:t>16-Jun-18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3330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16-Jun-18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35576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4EFE279-764D-4ED4-92F9-A260C58122F5}" type="datetimeFigureOut">
              <a:rPr lang="en-US" smtClean="0"/>
              <a:pPr/>
              <a:t>16-Jun-18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3739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EFE279-764D-4ED4-92F9-A260C58122F5}" type="datetimeFigureOut">
              <a:rPr lang="en-US" smtClean="0"/>
              <a:pPr/>
              <a:t>16-Jun-18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1922962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4EFE279-764D-4ED4-92F9-A260C58122F5}" type="datetimeFigureOut">
              <a:rPr lang="en-US" smtClean="0"/>
              <a:pPr/>
              <a:t>16-Jun-18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445066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EFE279-764D-4ED4-92F9-A260C58122F5}" type="datetimeFigureOut">
              <a:rPr lang="en-US" smtClean="0"/>
              <a:pPr/>
              <a:t>16-Jun-18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2952092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EFE279-764D-4ED4-92F9-A260C58122F5}" type="datetimeFigureOut">
              <a:rPr lang="en-US" smtClean="0"/>
              <a:pPr/>
              <a:t>16-Jun-18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1844745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4EFE279-764D-4ED4-92F9-A260C58122F5}" type="datetimeFigureOut">
              <a:rPr lang="en-US" smtClean="0"/>
              <a:pPr/>
              <a:t>16-Jun-18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2308950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4EFE279-764D-4ED4-92F9-A260C58122F5}" type="datetimeFigureOut">
              <a:rPr lang="en-US" smtClean="0"/>
              <a:pPr/>
              <a:t>16-Jun-18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7018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16-Jun-18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343199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16-Jun-18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1112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4EFE279-764D-4ED4-92F9-A260C58122F5}" type="datetimeFigureOut">
              <a:rPr lang="en-US" smtClean="0"/>
              <a:pPr/>
              <a:t>16-Jun-18</a:t>
            </a:fld>
            <a:endParaRPr 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59C508F-67F5-468B-B246-EC1B333BF044}" type="slidenum">
              <a:rPr lang="en-US" smtClean="0"/>
              <a:pPr/>
              <a:t>‹#›</a:t>
            </a:fld>
            <a:endParaRPr lang="en-US"/>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073311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900" b="1" dirty="0" smtClean="0">
                <a:solidFill>
                  <a:srgbClr val="0070C0"/>
                </a:solidFill>
                <a:latin typeface="Times New Roman" panose="02020603050405020304" pitchFamily="18" charset="0"/>
                <a:cs typeface="Times New Roman" panose="02020603050405020304" pitchFamily="18" charset="0"/>
              </a:rPr>
              <a:t>ST. ALBANS COST OF LIVING PRESENTATION</a:t>
            </a:r>
            <a:r>
              <a:rPr lang="en-US" dirty="0" smtClean="0"/>
              <a:t/>
            </a:r>
            <a:br>
              <a:rPr lang="en-US" dirty="0" smtClean="0"/>
            </a:br>
            <a:r>
              <a:rPr lang="en-US" dirty="0" smtClean="0"/>
              <a:t> </a:t>
            </a:r>
            <a:endParaRPr lang="en-US" dirty="0"/>
          </a:p>
        </p:txBody>
      </p:sp>
      <p:sp>
        <p:nvSpPr>
          <p:cNvPr id="3" name="Subtitle 2"/>
          <p:cNvSpPr>
            <a:spLocks noGrp="1"/>
          </p:cNvSpPr>
          <p:nvPr>
            <p:ph type="subTitle" idx="1"/>
          </p:nvPr>
        </p:nvSpPr>
        <p:spPr>
          <a:xfrm>
            <a:off x="6457950" y="4960137"/>
            <a:ext cx="2838450" cy="1463040"/>
          </a:xfrm>
        </p:spPr>
        <p:txBody>
          <a:bodyPr>
            <a:noAutofit/>
          </a:bodyPr>
          <a:lstStyle/>
          <a:p>
            <a:r>
              <a:rPr lang="en-US" sz="2400" dirty="0" smtClean="0">
                <a:latin typeface="Times New Roman" panose="02020603050405020304" pitchFamily="18" charset="0"/>
                <a:cs typeface="Times New Roman" panose="02020603050405020304" pitchFamily="18" charset="0"/>
              </a:rPr>
              <a:t>NAME</a:t>
            </a:r>
          </a:p>
          <a:p>
            <a:r>
              <a:rPr lang="en-US" sz="2400" dirty="0" smtClean="0">
                <a:latin typeface="Times New Roman" panose="02020603050405020304" pitchFamily="18" charset="0"/>
                <a:cs typeface="Times New Roman" panose="02020603050405020304" pitchFamily="18" charset="0"/>
              </a:rPr>
              <a:t>INSTITUTION</a:t>
            </a:r>
          </a:p>
          <a:p>
            <a:r>
              <a:rPr lang="en-US" sz="2400" dirty="0" smtClean="0">
                <a:latin typeface="Times New Roman" panose="02020603050405020304" pitchFamily="18" charset="0"/>
                <a:cs typeface="Times New Roman" panose="02020603050405020304" pitchFamily="18" charset="0"/>
              </a:rPr>
              <a:t>COURSE</a:t>
            </a:r>
          </a:p>
          <a:p>
            <a:r>
              <a:rPr lang="en-US" sz="2400" dirty="0" smtClean="0">
                <a:latin typeface="Times New Roman" panose="02020603050405020304" pitchFamily="18" charset="0"/>
                <a:cs typeface="Times New Roman" panose="02020603050405020304" pitchFamily="18" charset="0"/>
              </a:rPr>
              <a:t>DATE</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E7F23-E801-4BEE-9AA7-E8FBBB143E5E}"/>
              </a:ext>
            </a:extLst>
          </p:cNvPr>
          <p:cNvSpPr>
            <a:spLocks noGrp="1"/>
          </p:cNvSpPr>
          <p:nvPr>
            <p:ph type="title"/>
          </p:nvPr>
        </p:nvSpPr>
        <p:spPr>
          <a:xfrm>
            <a:off x="762000" y="633738"/>
            <a:ext cx="7290054" cy="1499616"/>
          </a:xfrm>
        </p:spPr>
        <p:txBody>
          <a:bodyPr>
            <a:normAutofit/>
          </a:bodyPr>
          <a:lstStyle/>
          <a:p>
            <a:r>
              <a:rPr lang="en-US" sz="4000" b="1" dirty="0" smtClean="0">
                <a:solidFill>
                  <a:srgbClr val="0070C0"/>
                </a:solidFill>
                <a:latin typeface="Times New Roman" panose="02020603050405020304" pitchFamily="18" charset="0"/>
                <a:cs typeface="Times New Roman" panose="02020603050405020304" pitchFamily="18" charset="0"/>
              </a:rPr>
              <a:t>INTRODUCTION</a:t>
            </a:r>
            <a:endParaRPr lang="en-US" sz="40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F8028A1-641A-4A49-BCD9-D754010A9B3C}"/>
              </a:ext>
            </a:extLst>
          </p:cNvPr>
          <p:cNvSpPr>
            <a:spLocks noGrp="1"/>
          </p:cNvSpPr>
          <p:nvPr>
            <p:ph idx="1"/>
          </p:nvPr>
        </p:nvSpPr>
        <p:spPr>
          <a:xfrm>
            <a:off x="609600" y="1905000"/>
            <a:ext cx="7290055" cy="4023360"/>
          </a:xfrm>
        </p:spPr>
        <p:txBody>
          <a:bodyPr>
            <a:normAutofit fontScale="47500" lnSpcReduction="20000"/>
          </a:bodyPr>
          <a:lstStyle/>
          <a:p>
            <a:pPr>
              <a:buFont typeface="Arial" panose="020B0604020202020204" pitchFamily="34" charset="0"/>
              <a:buChar char="•"/>
            </a:pPr>
            <a:r>
              <a:rPr lang="en-US" sz="6700" dirty="0" smtClean="0">
                <a:latin typeface="Times New Roman" panose="02020603050405020304" pitchFamily="18" charset="0"/>
                <a:cs typeface="Times New Roman" panose="02020603050405020304" pitchFamily="18" charset="0"/>
              </a:rPr>
              <a:t>This is a police force department  based in Franklin county, Northwestern Vermont.</a:t>
            </a:r>
          </a:p>
          <a:p>
            <a:pPr>
              <a:buFont typeface="Arial" panose="020B0604020202020204" pitchFamily="34" charset="0"/>
              <a:buChar char="•"/>
            </a:pPr>
            <a:r>
              <a:rPr lang="en-US" sz="6700" dirty="0" smtClean="0">
                <a:latin typeface="Times New Roman" panose="02020603050405020304" pitchFamily="18" charset="0"/>
                <a:cs typeface="Times New Roman" panose="02020603050405020304" pitchFamily="18" charset="0"/>
              </a:rPr>
              <a:t>It is tasked with responsibilities such as:</a:t>
            </a:r>
          </a:p>
          <a:p>
            <a:pPr marL="1143000" indent="-1143000">
              <a:buFont typeface="+mj-lt"/>
              <a:buAutoNum type="alphaLcPeriod"/>
            </a:pPr>
            <a:r>
              <a:rPr lang="en-US" sz="6700" dirty="0" smtClean="0">
                <a:latin typeface="Times New Roman" panose="02020603050405020304" pitchFamily="18" charset="0"/>
                <a:cs typeface="Times New Roman" panose="02020603050405020304" pitchFamily="18" charset="0"/>
              </a:rPr>
              <a:t>Countering crimes</a:t>
            </a:r>
          </a:p>
          <a:p>
            <a:pPr marL="1143000" indent="-1143000">
              <a:buFont typeface="+mj-lt"/>
              <a:buAutoNum type="alphaLcPeriod"/>
            </a:pPr>
            <a:r>
              <a:rPr lang="en-US" sz="6700" dirty="0" smtClean="0">
                <a:latin typeface="Times New Roman" panose="02020603050405020304" pitchFamily="18" charset="0"/>
                <a:cs typeface="Times New Roman" panose="02020603050405020304" pitchFamily="18" charset="0"/>
              </a:rPr>
              <a:t>Conducting security patrols</a:t>
            </a:r>
          </a:p>
          <a:p>
            <a:pPr marL="1143000" indent="-1143000">
              <a:buFont typeface="+mj-lt"/>
              <a:buAutoNum type="alphaLcPeriod"/>
            </a:pPr>
            <a:r>
              <a:rPr lang="en-US" sz="6700" dirty="0" smtClean="0">
                <a:latin typeface="Times New Roman" panose="02020603050405020304" pitchFamily="18" charset="0"/>
                <a:cs typeface="Times New Roman" panose="02020603050405020304" pitchFamily="18" charset="0"/>
              </a:rPr>
              <a:t>Responding to emergency situations within the city.</a:t>
            </a:r>
          </a:p>
          <a:p>
            <a:pPr marL="0" indent="0">
              <a:buNone/>
            </a:pPr>
            <a:endParaRPr lang="en-US" sz="32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3642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70C0"/>
                </a:solidFill>
                <a:latin typeface="Times New Roman" panose="02020603050405020304" pitchFamily="18" charset="0"/>
                <a:cs typeface="Times New Roman" panose="02020603050405020304" pitchFamily="18" charset="0"/>
              </a:rPr>
              <a:t>RISE IN THE COST OF LIVING</a:t>
            </a:r>
            <a:endParaRPr lang="en-US" sz="40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920240"/>
            <a:ext cx="7696200" cy="4937760"/>
          </a:xfrm>
        </p:spPr>
        <p:txBody>
          <a:bodyPr>
            <a:noAutofit/>
          </a:bodyPr>
          <a:lstStyle/>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The citizens in the entire country have experienced a gradual rise in the cost of living (U.S. Bureau of Statistics Latest Numbers, 2018) .</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The officers’ salaries are still the same despite the situation over a decade.</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The rest of the police departments have increased their salaries.</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The city is therefore not up to the terms of remuneration.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1143000"/>
            <a:ext cx="7290054" cy="941832"/>
          </a:xfrm>
        </p:spPr>
        <p:txBody>
          <a:bodyPr>
            <a:normAutofit/>
          </a:bodyPr>
          <a:lstStyle/>
          <a:p>
            <a:r>
              <a:rPr lang="en-US" b="1" dirty="0" smtClean="0">
                <a:solidFill>
                  <a:srgbClr val="0070C0"/>
                </a:solidFill>
                <a:latin typeface="Times New Roman" panose="02020603050405020304" pitchFamily="18" charset="0"/>
                <a:cs typeface="Times New Roman" panose="02020603050405020304" pitchFamily="18" charset="0"/>
              </a:rPr>
              <a:t>COST OF LIVING; </a:t>
            </a:r>
            <a:r>
              <a:rPr lang="en-US" b="1" cap="none" dirty="0" smtClean="0">
                <a:solidFill>
                  <a:srgbClr val="0070C0"/>
                </a:solidFill>
                <a:latin typeface="Times New Roman" panose="02020603050405020304" pitchFamily="18" charset="0"/>
                <a:cs typeface="Times New Roman" panose="02020603050405020304" pitchFamily="18" charset="0"/>
              </a:rPr>
              <a:t>effects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981200"/>
            <a:ext cx="7290055" cy="4023360"/>
          </a:xfrm>
        </p:spPr>
        <p:txBody>
          <a:bodyPr>
            <a:noAutofit/>
          </a:bodyPr>
          <a:lstStyle/>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Loss of motivation at work. They loose morale at work because they worry about their families economic situation.</a:t>
            </a:r>
          </a:p>
          <a:p>
            <a:pPr>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It challenges their living standards. They have too little income therefore they spend almost all of it to cater for basic needs for their families.</a:t>
            </a:r>
          </a:p>
          <a:p>
            <a:pPr>
              <a:buFont typeface="Arial" panose="020B0604020202020204" pitchFamily="34" charset="0"/>
              <a:buChar char="•"/>
            </a:pPr>
            <a:endParaRPr lang="en-US" sz="3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0414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latin typeface="Times New Roman" panose="02020603050405020304" pitchFamily="18" charset="0"/>
                <a:cs typeface="Times New Roman" panose="02020603050405020304" pitchFamily="18" charset="0"/>
              </a:rPr>
              <a:t>COST OF LIVING; </a:t>
            </a:r>
            <a:r>
              <a:rPr lang="en-US" b="1" cap="none" dirty="0" smtClean="0">
                <a:solidFill>
                  <a:srgbClr val="0070C0"/>
                </a:solidFill>
                <a:latin typeface="Times New Roman" panose="02020603050405020304" pitchFamily="18" charset="0"/>
                <a:cs typeface="Times New Roman" panose="02020603050405020304" pitchFamily="18" charset="0"/>
              </a:rPr>
              <a:t>effects</a:t>
            </a:r>
            <a:endParaRPr lang="en-US" dirty="0"/>
          </a:p>
        </p:txBody>
      </p:sp>
      <p:sp>
        <p:nvSpPr>
          <p:cNvPr id="3" name="Content Placeholder 2"/>
          <p:cNvSpPr>
            <a:spLocks noGrp="1"/>
          </p:cNvSpPr>
          <p:nvPr>
            <p:ph idx="1"/>
          </p:nvPr>
        </p:nvSpPr>
        <p:spPr/>
        <p:txBody>
          <a:bodyPr>
            <a:normAutofit/>
          </a:bodyPr>
          <a:lstStyle/>
          <a:p>
            <a:pPr>
              <a:buNone/>
            </a:pPr>
            <a:endParaRPr lang="en-US" sz="3200" dirty="0">
              <a:latin typeface="Times New Roman" pitchFamily="18" charset="0"/>
              <a:cs typeface="Times New Roman" pitchFamily="18" charset="0"/>
            </a:endParaRPr>
          </a:p>
        </p:txBody>
      </p:sp>
      <p:pic>
        <p:nvPicPr>
          <p:cNvPr id="1026" name="Picture 2" descr="C:\Users\CATE\Desktop\latest_numbers_CES0500000003_2008_2018_all_period_M05_net_1mth.gif"/>
          <p:cNvPicPr>
            <a:picLocks noChangeAspect="1" noChangeArrowheads="1"/>
          </p:cNvPicPr>
          <p:nvPr/>
        </p:nvPicPr>
        <p:blipFill>
          <a:blip r:embed="rId3"/>
          <a:srcRect/>
          <a:stretch>
            <a:fillRect/>
          </a:stretch>
        </p:blipFill>
        <p:spPr bwMode="auto">
          <a:xfrm>
            <a:off x="304800" y="2762250"/>
            <a:ext cx="8191500" cy="409575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990600"/>
            <a:ext cx="7537704" cy="685800"/>
          </a:xfrm>
        </p:spPr>
        <p:txBody>
          <a:bodyPr>
            <a:normAutofit/>
          </a:bodyPr>
          <a:lstStyle/>
          <a:p>
            <a:r>
              <a:rPr lang="en-US" b="1" dirty="0" smtClean="0">
                <a:solidFill>
                  <a:srgbClr val="0070C0"/>
                </a:solidFill>
                <a:latin typeface="Times New Roman" panose="02020603050405020304" pitchFamily="18" charset="0"/>
                <a:cs typeface="Times New Roman" panose="02020603050405020304" pitchFamily="18" charset="0"/>
              </a:rPr>
              <a:t>COST OF LIVING; </a:t>
            </a:r>
            <a:r>
              <a:rPr lang="en-US" b="1" cap="none" dirty="0" smtClean="0">
                <a:solidFill>
                  <a:srgbClr val="0070C0"/>
                </a:solidFill>
                <a:latin typeface="Times New Roman" panose="02020603050405020304" pitchFamily="18" charset="0"/>
                <a:cs typeface="Times New Roman" panose="02020603050405020304" pitchFamily="18" charset="0"/>
              </a:rPr>
              <a:t>effects</a:t>
            </a:r>
            <a:endParaRPr lang="en-US"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905000"/>
            <a:ext cx="7842504" cy="5029200"/>
          </a:xfrm>
        </p:spPr>
        <p:txBody>
          <a:bodyPr>
            <a:normAutofit/>
          </a:bodyPr>
          <a:lstStyle/>
          <a:p>
            <a:pPr lvl="0">
              <a:lnSpc>
                <a:spcPct val="100000"/>
              </a:lnSpc>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Their core responsibility is maintenance of law and order.</a:t>
            </a:r>
          </a:p>
          <a:p>
            <a:pPr lvl="0">
              <a:lnSpc>
                <a:spcPct val="100000"/>
              </a:lnSpc>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They cannot perform their duties effectively with low motivation. Criminals are likely to take advantage of this.</a:t>
            </a:r>
          </a:p>
          <a:p>
            <a:pPr lvl="0">
              <a:lnSpc>
                <a:spcPct val="100000"/>
              </a:lnSpc>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This will compromise security in the city since there is a possibility that crime rate will increase.</a:t>
            </a:r>
          </a:p>
          <a:p>
            <a:pPr lvl="0">
              <a:lnSpc>
                <a:spcPct val="100000"/>
              </a:lnSpc>
              <a:buFont typeface="Arial" panose="020B0604020202020204" pitchFamily="34" charset="0"/>
              <a:buChar char="•"/>
            </a:pPr>
            <a:endParaRPr lang="en-US" sz="3200" dirty="0" smtClean="0">
              <a:latin typeface="Times New Roman" panose="02020603050405020304" pitchFamily="18" charset="0"/>
              <a:cs typeface="Times New Roman" panose="02020603050405020304" pitchFamily="18" charset="0"/>
            </a:endParaRPr>
          </a:p>
          <a:p>
            <a:pPr lvl="0">
              <a:lnSpc>
                <a:spcPct val="100000"/>
              </a:lnSpc>
              <a:buFont typeface="Arial" panose="020B0604020202020204" pitchFamily="34" charset="0"/>
              <a:buChar char="•"/>
            </a:pPr>
            <a:endParaRPr lang="en-US" sz="3200" dirty="0" smtClean="0">
              <a:latin typeface="Times New Roman" panose="02020603050405020304" pitchFamily="18" charset="0"/>
              <a:cs typeface="Times New Roman" panose="02020603050405020304" pitchFamily="18" charset="0"/>
            </a:endParaRPr>
          </a:p>
          <a:p>
            <a:pPr lvl="0">
              <a:lnSpc>
                <a:spcPct val="100000"/>
              </a:lnSpc>
              <a:buFont typeface="Arial" panose="020B0604020202020204" pitchFamily="34" charset="0"/>
              <a:buChar char="•"/>
            </a:pPr>
            <a:endParaRPr lang="en-US" sz="3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2334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latin typeface="Times New Roman" panose="02020603050405020304" pitchFamily="18" charset="0"/>
                <a:cs typeface="Times New Roman" panose="02020603050405020304" pitchFamily="18" charset="0"/>
              </a:rPr>
              <a:t>CONCLUSION</a:t>
            </a:r>
            <a:endParaRPr lang="en-US" dirty="0"/>
          </a:p>
        </p:txBody>
      </p:sp>
      <p:sp>
        <p:nvSpPr>
          <p:cNvPr id="3" name="Content Placeholder 2"/>
          <p:cNvSpPr>
            <a:spLocks noGrp="1"/>
          </p:cNvSpPr>
          <p:nvPr>
            <p:ph idx="1"/>
          </p:nvPr>
        </p:nvSpPr>
        <p:spPr/>
        <p:txBody>
          <a:bodyPr>
            <a:normAutofit fontScale="92500" lnSpcReduction="10000"/>
          </a:bodyPr>
          <a:lstStyle/>
          <a:p>
            <a:pPr>
              <a:buFont typeface="Arial" pitchFamily="34" charset="0"/>
              <a:buChar char="•"/>
            </a:pPr>
            <a:r>
              <a:rPr lang="en-US" sz="3200" dirty="0" smtClean="0">
                <a:latin typeface="Times New Roman" panose="02020603050405020304" pitchFamily="18" charset="0"/>
                <a:cs typeface="Times New Roman" panose="02020603050405020304" pitchFamily="18" charset="0"/>
              </a:rPr>
              <a:t>There is really need to consider raising their salaries to the average national level.</a:t>
            </a:r>
          </a:p>
          <a:p>
            <a:pPr>
              <a:buFont typeface="Arial" pitchFamily="34" charset="0"/>
              <a:buChar char="•"/>
            </a:pPr>
            <a:r>
              <a:rPr lang="en-US" sz="3200" dirty="0" smtClean="0">
                <a:latin typeface="Times New Roman" panose="02020603050405020304" pitchFamily="18" charset="0"/>
                <a:cs typeface="Times New Roman" panose="02020603050405020304" pitchFamily="18" charset="0"/>
              </a:rPr>
              <a:t>It should be equal to that of other officers within the state.</a:t>
            </a:r>
          </a:p>
          <a:p>
            <a:pPr>
              <a:buFont typeface="Arial" pitchFamily="34" charset="0"/>
              <a:buChar char="•"/>
            </a:pPr>
            <a:r>
              <a:rPr lang="en-US" sz="3200" dirty="0" smtClean="0">
                <a:latin typeface="Times New Roman" panose="02020603050405020304" pitchFamily="18" charset="0"/>
                <a:cs typeface="Times New Roman" panose="02020603050405020304" pitchFamily="18" charset="0"/>
              </a:rPr>
              <a:t>This will motivate them and enhance performance.</a:t>
            </a:r>
          </a:p>
          <a:p>
            <a:pPr>
              <a:buFont typeface="Arial" pitchFamily="34" charset="0"/>
              <a:buChar char="•"/>
            </a:pPr>
            <a:r>
              <a:rPr lang="en-US" sz="3200" dirty="0" smtClean="0">
                <a:latin typeface="Times New Roman" panose="02020603050405020304" pitchFamily="18" charset="0"/>
                <a:cs typeface="Times New Roman" panose="02020603050405020304" pitchFamily="18" charset="0"/>
              </a:rPr>
              <a:t>The union should negotiate for the salary increment.(Learn-About-Unions/Collective-Bargaining, 2018)</a:t>
            </a:r>
            <a:endParaRPr lang="en-US"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latin typeface="Times New Roman" panose="02020603050405020304" pitchFamily="18" charset="0"/>
                <a:cs typeface="Times New Roman" panose="02020603050405020304" pitchFamily="18" charset="0"/>
              </a:rPr>
              <a:t>References</a:t>
            </a:r>
            <a:endParaRPr lang="en-US" dirty="0"/>
          </a:p>
        </p:txBody>
      </p:sp>
      <p:sp>
        <p:nvSpPr>
          <p:cNvPr id="3" name="Content Placeholder 2"/>
          <p:cNvSpPr>
            <a:spLocks noGrp="1"/>
          </p:cNvSpPr>
          <p:nvPr>
            <p:ph idx="1"/>
          </p:nvPr>
        </p:nvSpPr>
        <p:spPr/>
        <p:txBody>
          <a:bodyPr>
            <a:normAutofit fontScale="92500" lnSpcReduction="10000"/>
          </a:bodyPr>
          <a:lstStyle/>
          <a:p>
            <a:pPr>
              <a:buFont typeface="Arial" pitchFamily="34" charset="0"/>
              <a:buChar char="•"/>
            </a:pPr>
            <a:r>
              <a:rPr lang="en-US" sz="3200" dirty="0" smtClean="0">
                <a:latin typeface="Times New Roman" pitchFamily="18" charset="0"/>
                <a:cs typeface="Times New Roman" pitchFamily="18" charset="0"/>
              </a:rPr>
              <a:t> http://www.aflcio.org/Learn-About-Unions/Collective-Bargaining</a:t>
            </a:r>
          </a:p>
          <a:p>
            <a:pPr>
              <a:buFont typeface="Arial" pitchFamily="34" charset="0"/>
              <a:buChar char="•"/>
            </a:pPr>
            <a:r>
              <a:rPr lang="en-US" sz="3200" dirty="0" smtClean="0">
                <a:latin typeface="Times New Roman" pitchFamily="18" charset="0"/>
                <a:cs typeface="Times New Roman" pitchFamily="18" charset="0"/>
              </a:rPr>
              <a:t>Https://www.bls.gov/U.S. Bureau of Statistics Latest </a:t>
            </a:r>
            <a:r>
              <a:rPr lang="en-US" sz="3200" dirty="0" smtClean="0">
                <a:latin typeface="Times New Roman" pitchFamily="18" charset="0"/>
                <a:cs typeface="Times New Roman" pitchFamily="18" charset="0"/>
              </a:rPr>
              <a:t>Numbers</a:t>
            </a:r>
          </a:p>
          <a:p>
            <a:pPr>
              <a:buFont typeface="Arial" pitchFamily="34" charset="0"/>
              <a:buChar char="•"/>
            </a:pPr>
            <a:r>
              <a:rPr lang="en-US" sz="3200" dirty="0" err="1">
                <a:latin typeface="Times New Roman" pitchFamily="18" charset="0"/>
                <a:cs typeface="Times New Roman" pitchFamily="18" charset="0"/>
              </a:rPr>
              <a:t>Prieb</a:t>
            </a:r>
            <a:r>
              <a:rPr lang="en-US" sz="3200" dirty="0">
                <a:latin typeface="Times New Roman" pitchFamily="18" charset="0"/>
                <a:cs typeface="Times New Roman" pitchFamily="18" charset="0"/>
              </a:rPr>
              <a:t>, M. (2013). The wagon and other stories from the city. Chicago: University of Chicago Press.</a:t>
            </a:r>
          </a:p>
          <a:p>
            <a:pPr>
              <a:buFont typeface="Arial" pitchFamily="34" charset="0"/>
              <a:buChar char="•"/>
            </a:pPr>
            <a:r>
              <a:rPr lang="en-US" sz="3200" dirty="0">
                <a:latin typeface="Times New Roman" pitchFamily="18" charset="0"/>
                <a:cs typeface="Times New Roman" pitchFamily="18" charset="0"/>
              </a:rPr>
              <a:t> Sherburne, M. A. (2014). </a:t>
            </a:r>
            <a:r>
              <a:rPr lang="en-US" sz="3200" i="1" dirty="0">
                <a:latin typeface="Times New Roman" pitchFamily="18" charset="0"/>
                <a:cs typeface="Times New Roman" pitchFamily="18" charset="0"/>
              </a:rPr>
              <a:t>The St. </a:t>
            </a:r>
            <a:r>
              <a:rPr lang="en-US" sz="3200" i="1">
                <a:latin typeface="Times New Roman" pitchFamily="18" charset="0"/>
                <a:cs typeface="Times New Roman" pitchFamily="18" charset="0"/>
              </a:rPr>
              <a:t>Albans Raid: </a:t>
            </a:r>
            <a:r>
              <a:rPr lang="en-US" sz="3200">
                <a:latin typeface="Times New Roman" pitchFamily="18" charset="0"/>
                <a:cs typeface="Times New Roman" pitchFamily="18" charset="0"/>
              </a:rPr>
              <a:t>Confederate attack on Vermont.</a:t>
            </a:r>
          </a:p>
          <a:p>
            <a:pPr>
              <a:buFont typeface="Arial" pitchFamily="34" charset="0"/>
              <a:buChar char="•"/>
            </a:pPr>
            <a:endParaRPr lang="en-US" sz="3200" dirty="0" smtClean="0">
              <a:latin typeface="Times New Roman" pitchFamily="18" charset="0"/>
              <a:cs typeface="Times New Roman" pitchFamily="18" charset="0"/>
            </a:endParaRPr>
          </a:p>
          <a:p>
            <a:pPr>
              <a:buFont typeface="Arial" pitchFamily="34" charset="0"/>
              <a:buChar char="•"/>
            </a:pPr>
            <a:endParaRPr lang="en-US" sz="32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987</TotalTime>
  <Words>819</Words>
  <Application>Microsoft Office PowerPoint</Application>
  <PresentationFormat>On-screen Show (4:3)</PresentationFormat>
  <Paragraphs>48</Paragraphs>
  <Slides>8</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Times New Roman</vt:lpstr>
      <vt:lpstr>Tw Cen MT</vt:lpstr>
      <vt:lpstr>Tw Cen MT Condensed</vt:lpstr>
      <vt:lpstr>Wingdings 3</vt:lpstr>
      <vt:lpstr>Integral</vt:lpstr>
      <vt:lpstr>ST. ALBANS COST OF LIVING PRESENTATION  </vt:lpstr>
      <vt:lpstr>INTRODUCTION</vt:lpstr>
      <vt:lpstr>RISE IN THE COST OF LIVING</vt:lpstr>
      <vt:lpstr>COST OF LIVING; effects</vt:lpstr>
      <vt:lpstr>COST OF LIVING; effects</vt:lpstr>
      <vt:lpstr>COST OF LIVING; effects</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IRUNGU</dc:creator>
  <cp:lastModifiedBy>user</cp:lastModifiedBy>
  <cp:revision>172</cp:revision>
  <dcterms:created xsi:type="dcterms:W3CDTF">2017-11-03T16:42:34Z</dcterms:created>
  <dcterms:modified xsi:type="dcterms:W3CDTF">2018-06-16T18:16:20Z</dcterms:modified>
</cp:coreProperties>
</file>